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05BA-CA76-4F8C-8CC9-97669DF15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847850"/>
          </a:xfrm>
        </p:spPr>
        <p:txBody>
          <a:bodyPr/>
          <a:lstStyle/>
          <a:p>
            <a:r>
              <a:rPr lang="en-US" sz="4000" dirty="0" err="1"/>
              <a:t>NiftyNet</a:t>
            </a:r>
            <a:r>
              <a:rPr lang="en-US" sz="4000" dirty="0"/>
              <a:t>: A Deep learning platform for medical Imaging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7F7ED-2FD2-4F7B-8247-615761867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Syed Sharjeelullah</a:t>
            </a:r>
          </a:p>
        </p:txBody>
      </p:sp>
    </p:spTree>
    <p:extLst>
      <p:ext uri="{BB962C8B-B14F-4D97-AF65-F5344CB8AC3E}">
        <p14:creationId xmlns:p14="http://schemas.microsoft.com/office/powerpoint/2010/main" val="396561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BCBD-F2CE-4107-8F28-CF818745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: a platform for Deep learning in medical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2059-8BBB-45C8-BD1E-00D829D8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high level deep learning pipeline with components optimized for medical imaging applications</a:t>
            </a:r>
          </a:p>
          <a:p>
            <a:r>
              <a:rPr lang="en-US" dirty="0"/>
              <a:t>Provides specific interfaces for medical image segmentation, classification, regression and image generation.</a:t>
            </a:r>
          </a:p>
          <a:p>
            <a:r>
              <a:rPr lang="en-US" dirty="0"/>
              <a:t>Has a Model Zoo</a:t>
            </a:r>
          </a:p>
        </p:txBody>
      </p:sp>
    </p:spTree>
    <p:extLst>
      <p:ext uri="{BB962C8B-B14F-4D97-AF65-F5344CB8AC3E}">
        <p14:creationId xmlns:p14="http://schemas.microsoft.com/office/powerpoint/2010/main" val="116853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0B5B-4D24-4428-882A-2D9CF625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: Design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41AA-DE9F-47E2-875D-E0D6FB65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a wide variety of applications in medical image analysis</a:t>
            </a:r>
          </a:p>
          <a:p>
            <a:r>
              <a:rPr lang="en-US" dirty="0"/>
              <a:t>Enables research in one aspect of deep learning pipeline with no modifications needed for recreation of other parts.</a:t>
            </a:r>
          </a:p>
          <a:p>
            <a:r>
              <a:rPr lang="en-US" dirty="0"/>
              <a:t>Simple to use for common cases</a:t>
            </a:r>
          </a:p>
          <a:p>
            <a:r>
              <a:rPr lang="en-US" dirty="0"/>
              <a:t>Supports built in TensorFlow features, such as visualization</a:t>
            </a:r>
          </a:p>
          <a:p>
            <a:r>
              <a:rPr lang="en-US" dirty="0"/>
              <a:t>Supports best practices</a:t>
            </a:r>
          </a:p>
          <a:p>
            <a:r>
              <a:rPr lang="en-US" dirty="0"/>
              <a:t>Supports model distribution and adaption</a:t>
            </a:r>
          </a:p>
        </p:txBody>
      </p:sp>
    </p:spTree>
    <p:extLst>
      <p:ext uri="{BB962C8B-B14F-4D97-AF65-F5344CB8AC3E}">
        <p14:creationId xmlns:p14="http://schemas.microsoft.com/office/powerpoint/2010/main" val="219729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F3A-01AF-4A13-9090-D0E9AE99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: System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22DC7-891C-4097-A49F-28DCEC38E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424" y="1788225"/>
            <a:ext cx="5457825" cy="3924612"/>
          </a:xfrm>
        </p:spPr>
      </p:pic>
    </p:spTree>
    <p:extLst>
      <p:ext uri="{BB962C8B-B14F-4D97-AF65-F5344CB8AC3E}">
        <p14:creationId xmlns:p14="http://schemas.microsoft.com/office/powerpoint/2010/main" val="63608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48D2-77A2-46CF-9EA8-EDAAF90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TensorFlow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3D7F-72C3-419D-8E12-892800D7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interface for and executes the high performance computations used in deep learning.</a:t>
            </a:r>
          </a:p>
          <a:p>
            <a:r>
              <a:rPr lang="en-US" dirty="0"/>
              <a:t>Provides a Python application programming interface</a:t>
            </a:r>
          </a:p>
          <a:p>
            <a:r>
              <a:rPr lang="en-US" dirty="0"/>
              <a:t>TensorFlow was chosen because of:</a:t>
            </a:r>
          </a:p>
          <a:p>
            <a:pPr lvl="1"/>
            <a:r>
              <a:rPr lang="en-US" dirty="0"/>
              <a:t>Cross-platform support</a:t>
            </a:r>
          </a:p>
          <a:p>
            <a:pPr lvl="1"/>
            <a:r>
              <a:rPr lang="en-US" dirty="0"/>
              <a:t>Visualization tools</a:t>
            </a:r>
          </a:p>
          <a:p>
            <a:pPr lvl="1"/>
            <a:r>
              <a:rPr lang="en-US" dirty="0"/>
              <a:t>Installation without compilation</a:t>
            </a:r>
          </a:p>
          <a:p>
            <a:pPr lvl="1"/>
            <a:r>
              <a:rPr lang="en-US" dirty="0"/>
              <a:t>Multi- GPU support</a:t>
            </a:r>
          </a:p>
          <a:p>
            <a:pPr lvl="1"/>
            <a:r>
              <a:rPr lang="en-US" dirty="0"/>
              <a:t>Big support and users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82175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FA6C-548E-48C0-A6F5-A6DFF7E9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</a:t>
            </a:r>
            <a:r>
              <a:rPr lang="en-US" dirty="0" err="1"/>
              <a:t>ApplicationDriver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FF09-73D6-4FF9-A1E0-D0DDAFA8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886075"/>
            <a:ext cx="8946541" cy="3362324"/>
          </a:xfrm>
        </p:spPr>
        <p:txBody>
          <a:bodyPr/>
          <a:lstStyle/>
          <a:p>
            <a:r>
              <a:rPr lang="en-US" dirty="0"/>
              <a:t>Defines common structure for all </a:t>
            </a:r>
            <a:r>
              <a:rPr lang="en-US" dirty="0" err="1"/>
              <a:t>NiftyNet</a:t>
            </a:r>
            <a:r>
              <a:rPr lang="en-US" dirty="0"/>
              <a:t> pipelines</a:t>
            </a:r>
          </a:p>
          <a:p>
            <a:r>
              <a:rPr lang="en-US" dirty="0"/>
              <a:t>Instantiates Data and Application objects</a:t>
            </a:r>
          </a:p>
          <a:p>
            <a:r>
              <a:rPr lang="en-US" dirty="0"/>
              <a:t>Acts like a driver of the deep learning pipeline and all the components</a:t>
            </a:r>
          </a:p>
          <a:p>
            <a:r>
              <a:rPr lang="en-US" dirty="0"/>
              <a:t>Central controller</a:t>
            </a:r>
          </a:p>
        </p:txBody>
      </p:sp>
    </p:spTree>
    <p:extLst>
      <p:ext uri="{BB962C8B-B14F-4D97-AF65-F5344CB8AC3E}">
        <p14:creationId xmlns:p14="http://schemas.microsoft.com/office/powerpoint/2010/main" val="112772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6138-48DD-45CD-80CA-4024C08F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Application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B52D-3CE3-4857-80A6-A37181F1C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Image Analysis requires a wide variety of domain specific tasks for different applications</a:t>
            </a:r>
          </a:p>
          <a:p>
            <a:r>
              <a:rPr lang="en-US" dirty="0"/>
              <a:t>However, there is common structure and functionality among these applications</a:t>
            </a:r>
          </a:p>
          <a:p>
            <a:r>
              <a:rPr lang="en-US" dirty="0" err="1"/>
              <a:t>NiftyNet</a:t>
            </a:r>
            <a:r>
              <a:rPr lang="en-US" dirty="0"/>
              <a:t> supports these common tasks:</a:t>
            </a:r>
          </a:p>
          <a:p>
            <a:pPr lvl="1"/>
            <a:r>
              <a:rPr lang="en-US" dirty="0"/>
              <a:t>Image segmentation</a:t>
            </a:r>
          </a:p>
          <a:p>
            <a:pPr lvl="1"/>
            <a:r>
              <a:rPr lang="en-US" dirty="0"/>
              <a:t>Image regression</a:t>
            </a:r>
          </a:p>
          <a:p>
            <a:pPr lvl="1"/>
            <a:r>
              <a:rPr lang="en-US" dirty="0"/>
              <a:t>Image model representation</a:t>
            </a:r>
          </a:p>
          <a:p>
            <a:pPr lvl="1"/>
            <a:r>
              <a:rPr lang="en-US" dirty="0"/>
              <a:t>Image generation</a:t>
            </a:r>
          </a:p>
        </p:txBody>
      </p:sp>
    </p:spTree>
    <p:extLst>
      <p:ext uri="{BB962C8B-B14F-4D97-AF65-F5344CB8AC3E}">
        <p14:creationId xmlns:p14="http://schemas.microsoft.com/office/powerpoint/2010/main" val="151418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2A59-E2C5-490F-8295-B83B023F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Network and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D90D-A89C-4A65-A231-0BF19C4FD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compositions of simple functions comprise a deep learning architecture simplified in typical networks by repeated reuse of conceptual blocks.</a:t>
            </a:r>
          </a:p>
          <a:p>
            <a:r>
              <a:rPr lang="en-US" dirty="0"/>
              <a:t>These conceptual blocks are represented by Layer classes.</a:t>
            </a:r>
          </a:p>
          <a:p>
            <a:r>
              <a:rPr lang="en-US" dirty="0"/>
              <a:t>Composite layers of even entire networks can be instantiated with </a:t>
            </a:r>
            <a:r>
              <a:rPr lang="en-US" dirty="0" err="1"/>
              <a:t>Niftynet</a:t>
            </a:r>
            <a:r>
              <a:rPr lang="en-US" dirty="0"/>
              <a:t> layers and TensorFlow operations.</a:t>
            </a:r>
          </a:p>
        </p:txBody>
      </p:sp>
    </p:spTree>
    <p:extLst>
      <p:ext uri="{BB962C8B-B14F-4D97-AF65-F5344CB8AC3E}">
        <p14:creationId xmlns:p14="http://schemas.microsoft.com/office/powerpoint/2010/main" val="81262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D15D-9A9F-417B-B6DD-D98342C2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Data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70DF-FAAB-416B-8ACA-C2083584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33600"/>
            <a:ext cx="8946541" cy="4114799"/>
          </a:xfrm>
        </p:spPr>
        <p:txBody>
          <a:bodyPr/>
          <a:lstStyle/>
          <a:p>
            <a:r>
              <a:rPr lang="en-US" dirty="0"/>
              <a:t>Reader class is responsible for loading medical images in their domain specific formats.</a:t>
            </a:r>
          </a:p>
          <a:p>
            <a:endParaRPr lang="en-US" dirty="0"/>
          </a:p>
          <a:p>
            <a:r>
              <a:rPr lang="en-US" dirty="0"/>
              <a:t>To deal with these formats </a:t>
            </a:r>
            <a:r>
              <a:rPr lang="en-US" dirty="0" err="1"/>
              <a:t>NiftyNet</a:t>
            </a:r>
            <a:r>
              <a:rPr lang="en-US" dirty="0"/>
              <a:t> utilizes Python’s </a:t>
            </a:r>
            <a:r>
              <a:rPr lang="en-US" dirty="0" err="1"/>
              <a:t>nibabel</a:t>
            </a:r>
            <a:r>
              <a:rPr lang="en-US" dirty="0"/>
              <a:t> library, and also </a:t>
            </a:r>
            <a:r>
              <a:rPr lang="en-US" dirty="0" err="1"/>
              <a:t>SimpleITK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file format is not supported by </a:t>
            </a:r>
            <a:r>
              <a:rPr lang="en-US" dirty="0" err="1"/>
              <a:t>NiftyNet</a:t>
            </a:r>
            <a:r>
              <a:rPr lang="en-US" dirty="0"/>
              <a:t> then image wide preprocessing functions are ran before actual samples are taken.</a:t>
            </a:r>
          </a:p>
        </p:txBody>
      </p:sp>
    </p:spTree>
    <p:extLst>
      <p:ext uri="{BB962C8B-B14F-4D97-AF65-F5344CB8AC3E}">
        <p14:creationId xmlns:p14="http://schemas.microsoft.com/office/powerpoint/2010/main" val="357174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C878-244D-4532-A80F-CD40B5EE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Samplers and Output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D146-8A5D-4BEC-8361-EC9ED0B3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Samplers are responsible for mapping a wide variety of input data sets into packets or partitions of data</a:t>
            </a:r>
          </a:p>
          <a:p>
            <a:r>
              <a:rPr lang="en-US" dirty="0"/>
              <a:t>This layer does the sampling on a wide range of medical applications.</a:t>
            </a:r>
          </a:p>
          <a:p>
            <a:r>
              <a:rPr lang="en-US" dirty="0"/>
              <a:t>These partitions of data are then processed to become processed data or images</a:t>
            </a:r>
          </a:p>
          <a:p>
            <a:r>
              <a:rPr lang="en-US" dirty="0"/>
              <a:t>Output Handlers transforms processed data or images into useful output formats.</a:t>
            </a:r>
          </a:p>
          <a:p>
            <a:r>
              <a:rPr lang="en-US" dirty="0"/>
              <a:t>Output handlers and Samplers are linked, and are regulated by Application class.</a:t>
            </a:r>
          </a:p>
        </p:txBody>
      </p:sp>
    </p:spTree>
    <p:extLst>
      <p:ext uri="{BB962C8B-B14F-4D97-AF65-F5344CB8AC3E}">
        <p14:creationId xmlns:p14="http://schemas.microsoft.com/office/powerpoint/2010/main" val="45601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EEFD-C45A-45BA-83BC-B8F9C9AD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Data Normalization and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2462-10CF-4B91-8CF7-A64DD962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small training data sets</a:t>
            </a:r>
          </a:p>
          <a:p>
            <a:endParaRPr lang="en-US" dirty="0"/>
          </a:p>
          <a:p>
            <a:r>
              <a:rPr lang="en-US" dirty="0"/>
              <a:t>Data is too sparse to represent variability in distribution of images.</a:t>
            </a:r>
          </a:p>
          <a:p>
            <a:endParaRPr lang="en-US" dirty="0"/>
          </a:p>
          <a:p>
            <a:r>
              <a:rPr lang="en-US" dirty="0"/>
              <a:t>Data normalization reduces variability in data such as having fixed invariant properties such as mean and variance.</a:t>
            </a:r>
          </a:p>
          <a:p>
            <a:endParaRPr lang="en-US" dirty="0"/>
          </a:p>
          <a:p>
            <a:r>
              <a:rPr lang="en-US" dirty="0"/>
              <a:t>Data augmentation, adds variability in data by adding synthetic samples using adversarial oversampling.</a:t>
            </a:r>
          </a:p>
        </p:txBody>
      </p:sp>
    </p:spTree>
    <p:extLst>
      <p:ext uri="{BB962C8B-B14F-4D97-AF65-F5344CB8AC3E}">
        <p14:creationId xmlns:p14="http://schemas.microsoft.com/office/powerpoint/2010/main" val="302272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B9F8-C9A8-4F37-A849-3D9DB3CD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91CF-73C7-4A82-9C02-78888C68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image analysis increasingly being addresses by deep-learning methods</a:t>
            </a:r>
          </a:p>
          <a:p>
            <a:r>
              <a:rPr lang="en-US" dirty="0"/>
              <a:t>The existing deep-learning platforms do not provide domain specific functionality for medical image analysis</a:t>
            </a:r>
          </a:p>
          <a:p>
            <a:r>
              <a:rPr lang="en-US" dirty="0"/>
              <a:t>A lot of research done in this area, with a lot of duplication of work</a:t>
            </a:r>
          </a:p>
          <a:p>
            <a:r>
              <a:rPr lang="en-US" dirty="0"/>
              <a:t>Incompatible infrastructures built across different problems</a:t>
            </a:r>
          </a:p>
          <a:p>
            <a:r>
              <a:rPr lang="en-US" dirty="0"/>
              <a:t>Reuse of these structures and platforms very difficult</a:t>
            </a:r>
          </a:p>
          <a:p>
            <a:r>
              <a:rPr lang="en-US" dirty="0"/>
              <a:t>The barriers to distribution of these models are also significant</a:t>
            </a:r>
          </a:p>
        </p:txBody>
      </p:sp>
    </p:spTree>
    <p:extLst>
      <p:ext uri="{BB962C8B-B14F-4D97-AF65-F5344CB8AC3E}">
        <p14:creationId xmlns:p14="http://schemas.microsoft.com/office/powerpoint/2010/main" val="171277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C42F-61E0-4129-A51F-6F254C12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Details: Data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2FC9-D971-46E7-BCFF-F1C2226B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of image analysis pipelines rely on some standardized metrics</a:t>
            </a:r>
          </a:p>
          <a:p>
            <a:r>
              <a:rPr lang="en-US" dirty="0"/>
              <a:t>Because of variability of models and applications, different metrics are used in combination to evaluate performance</a:t>
            </a:r>
          </a:p>
          <a:p>
            <a:r>
              <a:rPr lang="en-US" dirty="0" err="1"/>
              <a:t>Niftynet</a:t>
            </a:r>
            <a:r>
              <a:rPr lang="en-US" dirty="0"/>
              <a:t> supports descriptive and error metrics for segmentation.</a:t>
            </a:r>
          </a:p>
          <a:p>
            <a:pPr lvl="1"/>
            <a:r>
              <a:rPr lang="en-US" dirty="0" err="1"/>
              <a:t>Spacial</a:t>
            </a:r>
            <a:r>
              <a:rPr lang="en-US" dirty="0"/>
              <a:t> metrics (</a:t>
            </a:r>
            <a:r>
              <a:rPr lang="en-US" dirty="0" err="1"/>
              <a:t>eg</a:t>
            </a:r>
            <a:r>
              <a:rPr lang="en-US" dirty="0"/>
              <a:t>, volume, surface/volume ratio, compactness)</a:t>
            </a:r>
          </a:p>
          <a:p>
            <a:pPr lvl="1"/>
            <a:r>
              <a:rPr lang="en-US" dirty="0"/>
              <a:t>Intensity metrics (</a:t>
            </a:r>
            <a:r>
              <a:rPr lang="en-US" dirty="0" err="1"/>
              <a:t>eg</a:t>
            </a:r>
            <a:r>
              <a:rPr lang="en-US" dirty="0"/>
              <a:t>, mean, quartiles, skewness of intensity)</a:t>
            </a:r>
          </a:p>
          <a:p>
            <a:pPr lvl="1"/>
            <a:r>
              <a:rPr lang="en-US" dirty="0"/>
              <a:t>Error Metrics (</a:t>
            </a:r>
            <a:r>
              <a:rPr lang="en-US" dirty="0" err="1"/>
              <a:t>eg</a:t>
            </a:r>
            <a:r>
              <a:rPr lang="en-US" dirty="0"/>
              <a:t>, Dice and </a:t>
            </a:r>
            <a:r>
              <a:rPr lang="en-US" dirty="0" err="1"/>
              <a:t>Jacard</a:t>
            </a:r>
            <a:r>
              <a:rPr lang="en-US" dirty="0"/>
              <a:t> scores, specificity and accuracy)</a:t>
            </a:r>
          </a:p>
        </p:txBody>
      </p:sp>
    </p:spTree>
    <p:extLst>
      <p:ext uri="{BB962C8B-B14F-4D97-AF65-F5344CB8AC3E}">
        <p14:creationId xmlns:p14="http://schemas.microsoft.com/office/powerpoint/2010/main" val="369032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46A8-BCAA-4C67-9573-AB4F35DA4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Zoo for Network Reusability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0ABB-4349-4BA2-B7A3-B0D022F5F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of trained and untrained networks in standardized formats</a:t>
            </a:r>
          </a:p>
          <a:p>
            <a:r>
              <a:rPr lang="en-US" dirty="0"/>
              <a:t>Trained networks can be used directly in applications</a:t>
            </a:r>
          </a:p>
          <a:p>
            <a:r>
              <a:rPr lang="en-US" dirty="0"/>
              <a:t>Untrained networks can be used within new network building.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10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E07F-B8E4-4714-819C-6F03CE96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Processes and Distribution Ease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50A5B-A91B-4D04-A9AF-7A1D6A99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 utilized good software development processes to support:</a:t>
            </a:r>
          </a:p>
          <a:p>
            <a:pPr lvl="1"/>
            <a:r>
              <a:rPr lang="en-US" dirty="0"/>
              <a:t>Ease of use</a:t>
            </a:r>
          </a:p>
          <a:p>
            <a:pPr lvl="1"/>
            <a:r>
              <a:rPr lang="en-US" dirty="0"/>
              <a:t>Robustness</a:t>
            </a:r>
          </a:p>
          <a:p>
            <a:pPr lvl="1"/>
            <a:r>
              <a:rPr lang="en-US" dirty="0"/>
              <a:t>Longevity of the platform</a:t>
            </a:r>
          </a:p>
          <a:p>
            <a:pPr lvl="1"/>
            <a:r>
              <a:rPr lang="en-US" dirty="0"/>
              <a:t>Distribution of code and models</a:t>
            </a:r>
          </a:p>
          <a:p>
            <a:pPr lvl="1"/>
            <a:r>
              <a:rPr lang="en-US" dirty="0"/>
              <a:t>Vibrant community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Simple Commands like pip install </a:t>
            </a:r>
            <a:r>
              <a:rPr lang="en-US" dirty="0" err="1"/>
              <a:t>niftynet</a:t>
            </a:r>
            <a:r>
              <a:rPr lang="en-US" dirty="0"/>
              <a:t> will install </a:t>
            </a:r>
            <a:r>
              <a:rPr lang="en-US" dirty="0" err="1"/>
              <a:t>NiftyNet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1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2AB1-45E2-44F1-8F35-7C35AB60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Abdominal Organ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65EA-1B8E-4AC7-9C2D-519E0FA9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154613" cy="4195481"/>
          </a:xfrm>
        </p:spPr>
        <p:txBody>
          <a:bodyPr/>
          <a:lstStyle/>
          <a:p>
            <a:r>
              <a:rPr lang="en-US" dirty="0"/>
              <a:t>A Dense V-network trained using </a:t>
            </a:r>
            <a:r>
              <a:rPr lang="en-US" dirty="0" err="1"/>
              <a:t>NiftyNet</a:t>
            </a:r>
            <a:endParaRPr lang="en-US" dirty="0"/>
          </a:p>
          <a:p>
            <a:r>
              <a:rPr lang="en-US" dirty="0"/>
              <a:t>The object is to segment organs and display them in different colors</a:t>
            </a:r>
          </a:p>
          <a:p>
            <a:r>
              <a:rPr lang="en-US" dirty="0"/>
              <a:t>90 abdominal CT scans, manually segmented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D8F50-FBFC-43DC-B80A-17EC23C2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073" y="1853248"/>
            <a:ext cx="436747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9348-B7CF-4345-A9BB-0838460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Abdominal Organ Segmentation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28F77-3ED4-498B-94BB-3744CE06F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2311758"/>
            <a:ext cx="5587396" cy="3612792"/>
          </a:xfrm>
        </p:spPr>
      </p:pic>
    </p:spTree>
    <p:extLst>
      <p:ext uri="{BB962C8B-B14F-4D97-AF65-F5344CB8AC3E}">
        <p14:creationId xmlns:p14="http://schemas.microsoft.com/office/powerpoint/2010/main" val="200170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6943-B6F4-47AB-ACCE-E4238A0C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0B638-58C7-421C-849B-50AB554D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73613" cy="4195481"/>
          </a:xfrm>
        </p:spPr>
        <p:txBody>
          <a:bodyPr/>
          <a:lstStyle/>
          <a:p>
            <a:r>
              <a:rPr lang="en-US" dirty="0"/>
              <a:t>Generation of synthetic CT images from MRI</a:t>
            </a:r>
          </a:p>
          <a:p>
            <a:r>
              <a:rPr lang="en-US" dirty="0"/>
              <a:t>Trained and evaluated in a 5 fold cross-validation setup</a:t>
            </a:r>
          </a:p>
          <a:p>
            <a:r>
              <a:rPr lang="en-US" dirty="0" err="1"/>
              <a:t>Net_regress</a:t>
            </a:r>
            <a:r>
              <a:rPr lang="en-US" dirty="0"/>
              <a:t> application in </a:t>
            </a:r>
            <a:r>
              <a:rPr lang="en-US" dirty="0" err="1"/>
              <a:t>NiftyNet</a:t>
            </a:r>
            <a:endParaRPr lang="en-US" dirty="0"/>
          </a:p>
          <a:p>
            <a:r>
              <a:rPr lang="en-US" dirty="0"/>
              <a:t>Network was trained for 15000 iterations on patches of size 80x80x80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EBDAC-3E25-49B1-96F1-91977C89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18" y="1966707"/>
            <a:ext cx="4794028" cy="3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BE2A-3303-4BA8-80DE-EEFBD326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Ultasound</a:t>
            </a:r>
            <a:r>
              <a:rPr lang="en-US" dirty="0"/>
              <a:t> Simulation using 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9971-F000-4988-8433-A8E1ED48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9050337" cy="2295846"/>
          </a:xfrm>
        </p:spPr>
        <p:txBody>
          <a:bodyPr>
            <a:normAutofit/>
          </a:bodyPr>
          <a:lstStyle/>
          <a:p>
            <a:r>
              <a:rPr lang="en-US" dirty="0"/>
              <a:t>Generating synthetic images using a GAN architecture</a:t>
            </a:r>
          </a:p>
          <a:p>
            <a:r>
              <a:rPr lang="en-US" dirty="0"/>
              <a:t>Network was first trained outside of </a:t>
            </a:r>
            <a:r>
              <a:rPr lang="en-US" dirty="0" err="1"/>
              <a:t>NiftyNet</a:t>
            </a:r>
            <a:endParaRPr lang="en-US" dirty="0"/>
          </a:p>
          <a:p>
            <a:r>
              <a:rPr lang="en-US" dirty="0"/>
              <a:t>Images of fetal phantom</a:t>
            </a:r>
          </a:p>
          <a:p>
            <a:r>
              <a:rPr lang="en-US" dirty="0"/>
              <a:t>26000 frames of optically tracked ultrasound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91D85-24A1-4E2D-A160-03274B7F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90" y="4109437"/>
            <a:ext cx="7972979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7470-11B3-4E5B-B796-97503AD6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231B-FBB0-46DF-AA39-7325FB52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 roadmap is focused on new application types, a larger model zoo and advanced experimental design</a:t>
            </a:r>
          </a:p>
          <a:p>
            <a:r>
              <a:rPr lang="en-US" dirty="0"/>
              <a:t>Future applications include:</a:t>
            </a:r>
          </a:p>
          <a:p>
            <a:pPr lvl="1"/>
            <a:r>
              <a:rPr lang="en-US" dirty="0"/>
              <a:t>Image classification</a:t>
            </a:r>
          </a:p>
          <a:p>
            <a:pPr lvl="1"/>
            <a:r>
              <a:rPr lang="en-US" dirty="0"/>
              <a:t>Registration</a:t>
            </a:r>
          </a:p>
          <a:p>
            <a:pPr lvl="1"/>
            <a:r>
              <a:rPr lang="en-US" dirty="0"/>
              <a:t>Enhancement (</a:t>
            </a:r>
            <a:r>
              <a:rPr lang="en-US" dirty="0" err="1"/>
              <a:t>eg</a:t>
            </a:r>
            <a:r>
              <a:rPr lang="en-US" dirty="0"/>
              <a:t> super resolution)</a:t>
            </a:r>
          </a:p>
          <a:p>
            <a:pPr lvl="1"/>
            <a:r>
              <a:rPr lang="en-US" dirty="0"/>
              <a:t>Pathology detection</a:t>
            </a:r>
          </a:p>
        </p:txBody>
      </p:sp>
    </p:spTree>
    <p:extLst>
      <p:ext uri="{BB962C8B-B14F-4D97-AF65-F5344CB8AC3E}">
        <p14:creationId xmlns:p14="http://schemas.microsoft.com/office/powerpoint/2010/main" val="394567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AF78-EE35-4701-B5C3-C3DDCDD0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057D-E599-4F10-AEA1-F1985425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Deep-learning pipelines for medical image analysis comprise interconnected components.</a:t>
            </a:r>
          </a:p>
          <a:p>
            <a:r>
              <a:rPr lang="en-US" dirty="0"/>
              <a:t>Many components are similar to all regular deep-learning pipelines</a:t>
            </a:r>
          </a:p>
          <a:p>
            <a:r>
              <a:rPr lang="en-US" dirty="0"/>
              <a:t>Separation of data into training, testing and validation sets</a:t>
            </a:r>
          </a:p>
          <a:p>
            <a:r>
              <a:rPr lang="en-US" dirty="0"/>
              <a:t>Randomized sampling during training</a:t>
            </a:r>
          </a:p>
          <a:p>
            <a:r>
              <a:rPr lang="en-US" dirty="0"/>
              <a:t>Image data loading and sampling</a:t>
            </a:r>
          </a:p>
          <a:p>
            <a:r>
              <a:rPr lang="en-US" dirty="0"/>
              <a:t>Data augmentation</a:t>
            </a:r>
          </a:p>
          <a:p>
            <a:r>
              <a:rPr lang="en-US" dirty="0"/>
              <a:t>Deep learning model or network</a:t>
            </a:r>
          </a:p>
          <a:p>
            <a:r>
              <a:rPr lang="en-US" dirty="0"/>
              <a:t>Optimization of model</a:t>
            </a:r>
          </a:p>
          <a:p>
            <a:r>
              <a:rPr lang="en-US" dirty="0"/>
              <a:t>Evaluation of model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09FD-A0E0-4D88-A932-F4BC1F97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D7C1-27EB-4F1F-9943-DA434A6B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image analysis has domain specific features</a:t>
            </a:r>
          </a:p>
          <a:p>
            <a:r>
              <a:rPr lang="en-US" dirty="0"/>
              <a:t>Such as a specific kind of medical image is stored in a specific and unique file format only designed for that kind of image</a:t>
            </a:r>
          </a:p>
          <a:p>
            <a:r>
              <a:rPr lang="en-US" dirty="0"/>
              <a:t>Current deep learning work, converts images from these formats to some other form</a:t>
            </a:r>
          </a:p>
          <a:p>
            <a:r>
              <a:rPr lang="en-US" dirty="0"/>
              <a:t>2d image slices, or 1d dimensional array, or maybe 3d volumetric partitions</a:t>
            </a:r>
          </a:p>
          <a:p>
            <a:r>
              <a:rPr lang="en-US" dirty="0"/>
              <a:t>Medical image analysis can be complex and a very small detail in an image can have catastrophic implications</a:t>
            </a:r>
          </a:p>
          <a:p>
            <a:r>
              <a:rPr lang="en-US" dirty="0"/>
              <a:t>Such as a small tumor or a small cancerous pulp in the image</a:t>
            </a:r>
          </a:p>
        </p:txBody>
      </p:sp>
    </p:spTree>
    <p:extLst>
      <p:ext uri="{BB962C8B-B14F-4D97-AF65-F5344CB8AC3E}">
        <p14:creationId xmlns:p14="http://schemas.microsoft.com/office/powerpoint/2010/main" val="165420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1BA-056A-4D59-856E-8FB68EF9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ECE6-D7DE-47FC-A025-1BE10402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infrastructure for medical image analysis is not new</a:t>
            </a:r>
          </a:p>
          <a:p>
            <a:r>
              <a:rPr lang="en-US" dirty="0"/>
              <a:t>Since late </a:t>
            </a:r>
            <a:r>
              <a:rPr lang="en-US" dirty="0" err="1"/>
              <a:t>ninetees</a:t>
            </a:r>
            <a:r>
              <a:rPr lang="en-US" dirty="0"/>
              <a:t> medical imaging formats were released</a:t>
            </a:r>
          </a:p>
          <a:p>
            <a:r>
              <a:rPr lang="en-US" dirty="0"/>
              <a:t>ACR-NEMA</a:t>
            </a:r>
          </a:p>
          <a:p>
            <a:r>
              <a:rPr lang="en-US" dirty="0"/>
              <a:t>Analyze</a:t>
            </a:r>
          </a:p>
          <a:p>
            <a:r>
              <a:rPr lang="en-US" dirty="0"/>
              <a:t>DICOM</a:t>
            </a:r>
          </a:p>
          <a:p>
            <a:r>
              <a:rPr lang="en-US" dirty="0"/>
              <a:t>Toolsets were also developed to solve common problems such as registration, segmentation and modelling.</a:t>
            </a:r>
          </a:p>
          <a:p>
            <a:r>
              <a:rPr lang="en-US" dirty="0" err="1"/>
              <a:t>Niftyreg</a:t>
            </a:r>
            <a:r>
              <a:rPr lang="en-US" dirty="0"/>
              <a:t>, ANTs and </a:t>
            </a:r>
            <a:r>
              <a:rPr lang="en-US" dirty="0" err="1"/>
              <a:t>elastix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6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5F44-AFB7-4B67-B8B8-3984BE07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 (software infrastructure- Deep Learning Pipelines)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4B73-D1E3-42DC-B4AD-9F332F385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52725"/>
            <a:ext cx="8946541" cy="3495674"/>
          </a:xfrm>
        </p:spPr>
        <p:txBody>
          <a:bodyPr/>
          <a:lstStyle/>
          <a:p>
            <a:r>
              <a:rPr lang="en-US" dirty="0"/>
              <a:t>Software infrastructure for general purpose deep learning is relatively new.</a:t>
            </a:r>
          </a:p>
          <a:p>
            <a:r>
              <a:rPr lang="en-US" dirty="0"/>
              <a:t>High computational demands for training models and complexity of efficiently utilizing modern CPU’s and GPU’s has resulted in many libraries and toolkits</a:t>
            </a:r>
          </a:p>
          <a:p>
            <a:r>
              <a:rPr lang="en-US" dirty="0"/>
              <a:t>Such as TensorFlow, Theano, Caffe, Torch,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These libraries assists in building, deployment and distribution of deep learning models for medical imaging</a:t>
            </a:r>
          </a:p>
        </p:txBody>
      </p:sp>
    </p:spTree>
    <p:extLst>
      <p:ext uri="{BB962C8B-B14F-4D97-AF65-F5344CB8AC3E}">
        <p14:creationId xmlns:p14="http://schemas.microsoft.com/office/powerpoint/2010/main" val="90936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2DA0-1825-4C3C-8B7D-333FED1E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Deep Learning Pipeline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A7B363-A2DF-4FDC-B30F-8092139CF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675" y="1685925"/>
            <a:ext cx="4343400" cy="4562475"/>
          </a:xfrm>
        </p:spPr>
      </p:pic>
    </p:spTree>
    <p:extLst>
      <p:ext uri="{BB962C8B-B14F-4D97-AF65-F5344CB8AC3E}">
        <p14:creationId xmlns:p14="http://schemas.microsoft.com/office/powerpoint/2010/main" val="382347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9DB3-24F9-43AB-B16B-7709C800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for Deep learning in medical imaging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F88B-9352-4A1B-8456-A80CB22D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Availability</a:t>
            </a:r>
          </a:p>
          <a:p>
            <a:pPr lvl="1"/>
            <a:r>
              <a:rPr lang="en-US" dirty="0"/>
              <a:t>Acquiring, annotating and distributing a big challenge</a:t>
            </a:r>
          </a:p>
          <a:p>
            <a:r>
              <a:rPr lang="en-US" dirty="0"/>
              <a:t>Data Dimensionality and Size</a:t>
            </a:r>
          </a:p>
          <a:p>
            <a:pPr lvl="1"/>
            <a:r>
              <a:rPr lang="en-US" dirty="0"/>
              <a:t>2D to 5D, High resolution images</a:t>
            </a:r>
          </a:p>
          <a:p>
            <a:pPr lvl="1"/>
            <a:r>
              <a:rPr lang="en-US" dirty="0"/>
              <a:t>Small or large batch size</a:t>
            </a:r>
          </a:p>
          <a:p>
            <a:r>
              <a:rPr lang="en-US" dirty="0"/>
              <a:t>Data Formatting</a:t>
            </a:r>
          </a:p>
          <a:p>
            <a:pPr lvl="1"/>
            <a:r>
              <a:rPr lang="en-US" dirty="0"/>
              <a:t>Different formats such as </a:t>
            </a:r>
            <a:r>
              <a:rPr lang="en-US" dirty="0" err="1"/>
              <a:t>DICOM,NifTI</a:t>
            </a:r>
            <a:r>
              <a:rPr lang="en-US" dirty="0"/>
              <a:t>, Analyze</a:t>
            </a:r>
          </a:p>
          <a:p>
            <a:r>
              <a:rPr lang="en-US" dirty="0"/>
              <a:t>Data Properties</a:t>
            </a:r>
          </a:p>
          <a:p>
            <a:pPr lvl="1"/>
            <a:r>
              <a:rPr lang="en-US" dirty="0"/>
              <a:t>Spatial locations, high resolution,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6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843E-02CB-487D-AF26-4835F16A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: a platform for Deep learning in medical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55BA4-F7B3-46F9-A83D-609EBFBA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NiftyNet</a:t>
            </a:r>
            <a:r>
              <a:rPr lang="en-US" dirty="0"/>
              <a:t> aims to augment the current deep learning infrastructure for medical imaging</a:t>
            </a:r>
          </a:p>
          <a:p>
            <a:r>
              <a:rPr lang="en-US" dirty="0"/>
              <a:t>Lowers the barriers of adopting this technology in medical imaging</a:t>
            </a:r>
          </a:p>
          <a:p>
            <a:r>
              <a:rPr lang="en-US" dirty="0"/>
              <a:t>Makes it easier to build, test and reuse machine learning models for medical image analysis</a:t>
            </a:r>
          </a:p>
          <a:p>
            <a:r>
              <a:rPr lang="en-US" dirty="0"/>
              <a:t>Built using TensorFlow library</a:t>
            </a:r>
          </a:p>
          <a:p>
            <a:r>
              <a:rPr lang="en-US" dirty="0"/>
              <a:t>Provides tools for defining computational pipelines and executing them on hardware resources</a:t>
            </a:r>
          </a:p>
          <a:p>
            <a:r>
              <a:rPr lang="en-US" dirty="0"/>
              <a:t>No functionality for medical image analysis such as pre processing and data cleansing</a:t>
            </a:r>
          </a:p>
        </p:txBody>
      </p:sp>
    </p:spTree>
    <p:extLst>
      <p:ext uri="{BB962C8B-B14F-4D97-AF65-F5344CB8AC3E}">
        <p14:creationId xmlns:p14="http://schemas.microsoft.com/office/powerpoint/2010/main" val="519072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1210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</vt:lpstr>
      <vt:lpstr>NiftyNet: A Deep learning platform for medical Imaging</vt:lpstr>
      <vt:lpstr>Introduction</vt:lpstr>
      <vt:lpstr>Introduction  </vt:lpstr>
      <vt:lpstr>Introduction</vt:lpstr>
      <vt:lpstr>Background</vt:lpstr>
      <vt:lpstr>Background  (software infrastructure- Deep Learning Pipelines)</vt:lpstr>
      <vt:lpstr>Typical Deep Learning Pipeline</vt:lpstr>
      <vt:lpstr>Design considerations for Deep learning in medical imaging </vt:lpstr>
      <vt:lpstr>NiftyNet: a platform for Deep learning in medical Imaging</vt:lpstr>
      <vt:lpstr>NiftyNet: a platform for Deep learning in medical Imaging</vt:lpstr>
      <vt:lpstr>NiftyNet: Design Goals</vt:lpstr>
      <vt:lpstr>NiftyNet: System Overview</vt:lpstr>
      <vt:lpstr>Component Details: TensorFlow framework</vt:lpstr>
      <vt:lpstr>Component Details: ApplicationDriver Class</vt:lpstr>
      <vt:lpstr>Component Details: Application Class</vt:lpstr>
      <vt:lpstr>Component Details: Network and Layers</vt:lpstr>
      <vt:lpstr>Component Details: Data Loading</vt:lpstr>
      <vt:lpstr>Component Details: Samplers and Output Handlers</vt:lpstr>
      <vt:lpstr>Component Details: Data Normalization and Augmentation</vt:lpstr>
      <vt:lpstr>Component Details: Data Evaluation</vt:lpstr>
      <vt:lpstr>Model Zoo for Network Reusability</vt:lpstr>
      <vt:lpstr>Platform Processes and Distribution Ease </vt:lpstr>
      <vt:lpstr>Results: Abdominal Organ Segmentation</vt:lpstr>
      <vt:lpstr>Results: Abdominal Organ Segmentation</vt:lpstr>
      <vt:lpstr>Image regression</vt:lpstr>
      <vt:lpstr>Ultasound Simulation using GAN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NiftyNet: A Deep learning platform for medical Imaging</dc:title>
  <dc:creator>Syed Sharjeelullah</dc:creator>
  <cp:lastModifiedBy>Syed Sharjeelullah</cp:lastModifiedBy>
  <cp:revision>16</cp:revision>
  <dcterms:created xsi:type="dcterms:W3CDTF">2019-04-15T16:40:01Z</dcterms:created>
  <dcterms:modified xsi:type="dcterms:W3CDTF">2019-04-15T18:58:02Z</dcterms:modified>
</cp:coreProperties>
</file>